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76" r:id="rId9"/>
    <p:sldId id="275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2718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DF4CEF-01E4-4E6E-864E-7787C8C80E36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77E07C-5640-4E24-AE6E-7C89221C93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164307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Oczyszczanie Gazów odlotowych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Przygotowali: Melisa Chałupka i Mateusz Mostowy</a:t>
            </a:r>
          </a:p>
          <a:p>
            <a:endParaRPr lang="pl-PL" dirty="0" smtClean="0"/>
          </a:p>
          <a:p>
            <a:r>
              <a:rPr lang="pl-PL" dirty="0" smtClean="0"/>
              <a:t>Opiekun: mgr Anna Kędzia</a:t>
            </a:r>
            <a:endParaRPr lang="pl-PL" dirty="0"/>
          </a:p>
        </p:txBody>
      </p:sp>
      <p:pic>
        <p:nvPicPr>
          <p:cNvPr id="4" name="Picture 4" descr="logo1"/>
          <p:cNvPicPr>
            <a:picLocks noChangeAspect="1" noChangeArrowheads="1"/>
          </p:cNvPicPr>
          <p:nvPr/>
        </p:nvPicPr>
        <p:blipFill>
          <a:blip r:embed="rId2" cstate="print"/>
          <a:srcRect r="39078"/>
          <a:stretch>
            <a:fillRect/>
          </a:stretch>
        </p:blipFill>
        <p:spPr bwMode="auto">
          <a:xfrm>
            <a:off x="2339752" y="5373216"/>
            <a:ext cx="4385196" cy="12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Na czym ta technologia polega?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Jest to metoda prosta i skuteczna, a także </a:t>
            </a:r>
            <a:r>
              <a:rPr lang="pl-PL" sz="2800" dirty="0" smtClean="0">
                <a:solidFill>
                  <a:srgbClr val="0070C0"/>
                </a:solidFill>
              </a:rPr>
              <a:t>przyjazna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środowisku</a:t>
            </a:r>
            <a:r>
              <a:rPr lang="pl-PL" sz="2800" dirty="0" smtClean="0"/>
              <a:t>. Przebieg reakcji jest prosty:</a:t>
            </a:r>
          </a:p>
          <a:p>
            <a:pPr algn="ctr">
              <a:buNone/>
            </a:pPr>
            <a:r>
              <a:rPr lang="pl-PL" sz="2800" dirty="0" smtClean="0"/>
              <a:t>Technologia opiera się na wzbudzeniu cząsteczek gazu za pomocą </a:t>
            </a:r>
            <a:r>
              <a:rPr lang="pl-PL" sz="2800" dirty="0" smtClean="0">
                <a:solidFill>
                  <a:srgbClr val="0070C0"/>
                </a:solidFill>
              </a:rPr>
              <a:t>wiązki elektronów</a:t>
            </a:r>
            <a:r>
              <a:rPr lang="pl-PL" sz="2800" dirty="0" smtClean="0"/>
              <a:t>. SO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i </a:t>
            </a:r>
            <a:r>
              <a:rPr lang="pl-PL" sz="2800" dirty="0" err="1" smtClean="0"/>
              <a:t>NO</a:t>
            </a:r>
            <a:r>
              <a:rPr lang="pl-PL" sz="2800" baseline="-25000" dirty="0" err="1" smtClean="0"/>
              <a:t>x</a:t>
            </a:r>
            <a:r>
              <a:rPr lang="pl-PL" sz="2800" dirty="0" smtClean="0"/>
              <a:t> są </a:t>
            </a:r>
            <a:r>
              <a:rPr lang="pl-PL" sz="2800" dirty="0" smtClean="0">
                <a:solidFill>
                  <a:srgbClr val="0070C0"/>
                </a:solidFill>
              </a:rPr>
              <a:t>utleniane </a:t>
            </a:r>
            <a:r>
              <a:rPr lang="pl-PL" sz="2800" dirty="0" smtClean="0"/>
              <a:t>i reagują z parą wodną </a:t>
            </a:r>
            <a:r>
              <a:rPr lang="pl-PL" sz="2800" dirty="0" smtClean="0">
                <a:solidFill>
                  <a:srgbClr val="0070C0"/>
                </a:solidFill>
              </a:rPr>
              <a:t>tworząc kwasy</a:t>
            </a:r>
            <a:r>
              <a:rPr lang="pl-PL" sz="2800" dirty="0" smtClean="0"/>
              <a:t>, które neutralizuje się amoniakiem. Otrzymany stały produkt jest </a:t>
            </a:r>
            <a:r>
              <a:rPr lang="pl-PL" sz="2800" dirty="0" smtClean="0">
                <a:solidFill>
                  <a:schemeClr val="tx1"/>
                </a:solidFill>
              </a:rPr>
              <a:t>handlowym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nawozem sztucznym</a:t>
            </a:r>
            <a:r>
              <a:rPr lang="pl-PL" sz="2800" dirty="0" smtClean="0"/>
              <a:t>. Obydwa zanieczyszczenia usuwa się w suchym, jednostopniowym procesie.</a:t>
            </a:r>
          </a:p>
          <a:p>
            <a:pPr algn="ctr">
              <a:buNone/>
            </a:pPr>
            <a:r>
              <a:rPr lang="pl-PL" sz="2800" dirty="0" smtClean="0"/>
              <a:t>Proces można </a:t>
            </a:r>
            <a:r>
              <a:rPr lang="pl-PL" sz="2800" dirty="0" smtClean="0">
                <a:solidFill>
                  <a:srgbClr val="0070C0"/>
                </a:solidFill>
              </a:rPr>
              <a:t>łatwo kontrolować</a:t>
            </a:r>
            <a:r>
              <a:rPr lang="pl-PL" sz="2800" dirty="0" smtClean="0"/>
              <a:t>. W procesie usuwa się także lotne związki organiczne.</a:t>
            </a:r>
            <a:br>
              <a:rPr lang="pl-PL" sz="2800" dirty="0" smtClean="0"/>
            </a:b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Przedstawmy to bardziej obrazowo…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Obraz 3" descr="EC Kawęczy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439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Moje dokumenty\Moje obrazy\akcelerator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14488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Dlaczego warto inwestować w tą technologię?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600" dirty="0" smtClean="0"/>
              <a:t>zastosowane rozwiązania prowadzą do </a:t>
            </a:r>
            <a:r>
              <a:rPr lang="pl-PL" sz="2600" dirty="0" smtClean="0">
                <a:solidFill>
                  <a:srgbClr val="0070C0"/>
                </a:solidFill>
              </a:rPr>
              <a:t>zmniejszenia zużycia energii</a:t>
            </a:r>
            <a:r>
              <a:rPr lang="pl-PL" sz="2600" dirty="0" smtClean="0"/>
              <a:t> o 20-30%. </a:t>
            </a:r>
          </a:p>
          <a:p>
            <a:pPr algn="just">
              <a:buNone/>
            </a:pPr>
            <a:endParaRPr lang="pl-PL" sz="2600" dirty="0" smtClean="0"/>
          </a:p>
          <a:p>
            <a:pPr algn="just"/>
            <a:r>
              <a:rPr lang="pl-PL" sz="2600" dirty="0" smtClean="0"/>
              <a:t>osiągnięta wydajność usuwania zanieczyszczeń jest </a:t>
            </a:r>
            <a:r>
              <a:rPr lang="pl-PL" sz="2600" dirty="0" smtClean="0">
                <a:solidFill>
                  <a:srgbClr val="0070C0"/>
                </a:solidFill>
              </a:rPr>
              <a:t>wysoka</a:t>
            </a:r>
            <a:r>
              <a:rPr lang="pl-PL" sz="2600" dirty="0" smtClean="0"/>
              <a:t> i wynosi 98% dla SO</a:t>
            </a:r>
            <a:r>
              <a:rPr lang="pl-PL" sz="2600" baseline="-25000" dirty="0" smtClean="0"/>
              <a:t>2</a:t>
            </a:r>
            <a:r>
              <a:rPr lang="pl-PL" sz="2600" dirty="0" smtClean="0"/>
              <a:t> i 70-90% dla </a:t>
            </a:r>
            <a:r>
              <a:rPr lang="pl-PL" sz="2600" dirty="0" err="1" smtClean="0"/>
              <a:t>NO</a:t>
            </a:r>
            <a:r>
              <a:rPr lang="pl-PL" sz="2600" baseline="-25000" dirty="0" err="1" smtClean="0"/>
              <a:t>x</a:t>
            </a:r>
            <a:r>
              <a:rPr lang="pl-PL" sz="2600" dirty="0" smtClean="0"/>
              <a:t>, w zależności od warunków procesu. </a:t>
            </a:r>
          </a:p>
          <a:p>
            <a:pPr algn="just">
              <a:buNone/>
            </a:pPr>
            <a:endParaRPr lang="pl-PL" sz="2600" dirty="0" smtClean="0"/>
          </a:p>
          <a:p>
            <a:pPr algn="just"/>
            <a:r>
              <a:rPr lang="pl-PL" sz="2600" dirty="0" smtClean="0"/>
              <a:t>można uzyskać </a:t>
            </a:r>
            <a:r>
              <a:rPr lang="pl-PL" sz="2600" dirty="0" smtClean="0">
                <a:solidFill>
                  <a:srgbClr val="0070C0"/>
                </a:solidFill>
              </a:rPr>
              <a:t>wysoką</a:t>
            </a:r>
            <a:r>
              <a:rPr lang="pl-PL" sz="2600" dirty="0" smtClean="0"/>
              <a:t> wydajność usuwania SO</a:t>
            </a:r>
            <a:r>
              <a:rPr lang="pl-PL" sz="2600" baseline="-25000" dirty="0" smtClean="0"/>
              <a:t>2</a:t>
            </a:r>
            <a:r>
              <a:rPr lang="pl-PL" sz="2600" dirty="0" smtClean="0"/>
              <a:t> przy bardzo małym zużyciu energii. </a:t>
            </a:r>
          </a:p>
          <a:p>
            <a:pPr algn="just">
              <a:buNone/>
            </a:pPr>
            <a:endParaRPr lang="pl-PL" sz="2600" dirty="0" smtClean="0"/>
          </a:p>
          <a:p>
            <a:pPr algn="just"/>
            <a:r>
              <a:rPr lang="pl-PL" sz="2600" dirty="0" smtClean="0"/>
              <a:t>Warto wiedzieć, że Polska zajmuje </a:t>
            </a:r>
            <a:r>
              <a:rPr lang="pl-PL" sz="2600" dirty="0" smtClean="0">
                <a:solidFill>
                  <a:srgbClr val="0070C0"/>
                </a:solidFill>
              </a:rPr>
              <a:t>III miejsce na świecie </a:t>
            </a:r>
          </a:p>
          <a:p>
            <a:pPr algn="just">
              <a:buNone/>
            </a:pPr>
            <a:r>
              <a:rPr lang="pl-PL" sz="2600" dirty="0" smtClean="0">
                <a:solidFill>
                  <a:srgbClr val="0070C0"/>
                </a:solidFill>
              </a:rPr>
              <a:t>	w zanieczyszczeniu powietrza</a:t>
            </a:r>
            <a:r>
              <a:rPr lang="pl-PL" sz="2600" dirty="0" smtClean="0"/>
              <a:t>.</a:t>
            </a:r>
          </a:p>
          <a:p>
            <a:pPr algn="just"/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Skąd biorą się te zanieczyszczenia?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Czynnikami powodującymi taki stan są:</a:t>
            </a:r>
          </a:p>
          <a:p>
            <a:pPr lvl="0"/>
            <a:r>
              <a:rPr lang="pl-PL" sz="2400" dirty="0" smtClean="0"/>
              <a:t>energetyka oparta na </a:t>
            </a:r>
            <a:r>
              <a:rPr lang="pl-PL" sz="2400" dirty="0" smtClean="0">
                <a:solidFill>
                  <a:srgbClr val="0070C0"/>
                </a:solidFill>
              </a:rPr>
              <a:t>węglu kamiennym i brunatnym;</a:t>
            </a:r>
            <a:endParaRPr lang="pl-PL" sz="2400" dirty="0" smtClean="0"/>
          </a:p>
          <a:p>
            <a:pPr lvl="0"/>
            <a:r>
              <a:rPr lang="pl-PL" sz="2400" dirty="0" smtClean="0"/>
              <a:t>rozwinięty ale nie doinwestowany ekonomicznie przemysł surowcowy;</a:t>
            </a:r>
          </a:p>
          <a:p>
            <a:pPr lvl="0"/>
            <a:r>
              <a:rPr lang="pl-PL" sz="2400" dirty="0" smtClean="0"/>
              <a:t>niedobór instalacji oczyszczających gazy odlotowe;</a:t>
            </a:r>
          </a:p>
          <a:p>
            <a:pPr lvl="0"/>
            <a:r>
              <a:rPr lang="pl-PL" sz="2400" dirty="0" smtClean="0"/>
              <a:t>dynamicznie rozwijający się transport samochodowy (pojazdy i drogi);</a:t>
            </a:r>
          </a:p>
          <a:p>
            <a:pPr lvl="0"/>
            <a:r>
              <a:rPr lang="pl-PL" sz="2400" dirty="0" smtClean="0"/>
              <a:t>opóźnienie w rozwoju prawa ekonomicznego i jego egzekwowania;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Jakieś postępy w tym kierunku?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W Polsce działają już </a:t>
            </a:r>
            <a:r>
              <a:rPr lang="pl-PL" dirty="0" smtClean="0">
                <a:solidFill>
                  <a:srgbClr val="00B0F0"/>
                </a:solidFill>
              </a:rPr>
              <a:t>dwie</a:t>
            </a:r>
            <a:r>
              <a:rPr lang="pl-PL" dirty="0" smtClean="0"/>
              <a:t> elektrownie wykorzystujące tą technologię: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elektrociepłownia Kawęczyn (Warszawa);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elektrownia Dolna Odra;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C:\Documents and Settings\Admin\Moje dokumenty\Moje obrazy\elektrownia_dolna_o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4236204" cy="282413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Moje dokumenty\Moje obrazy\370x246_Kaweczyn_13906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3976010" cy="264320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57224" y="64886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Kawęczyn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00760" y="64886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Dolna Odra</a:t>
            </a: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Polska &amp; Japonia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/>
              <a:t>   Ciekawe, że patent na tę technologię mają </a:t>
            </a:r>
          </a:p>
          <a:p>
            <a:pPr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Polacy wspólnie z Japończykami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sz="2800" dirty="0" smtClean="0"/>
              <a:t>   </a:t>
            </a:r>
          </a:p>
          <a:p>
            <a:pPr algn="ctr">
              <a:buNone/>
            </a:pPr>
            <a:r>
              <a:rPr lang="pl-PL" sz="2800" dirty="0" smtClean="0"/>
              <a:t>    Intensywne badania przeprowadzone we współpracy </a:t>
            </a:r>
          </a:p>
          <a:p>
            <a:pPr algn="ctr">
              <a:buNone/>
            </a:pPr>
            <a:r>
              <a:rPr lang="pl-PL" sz="2800" dirty="0" smtClean="0"/>
              <a:t>	z MAEA (Międzynarodowa Agencja Energetyki Atomowej), JAERI(Japan </a:t>
            </a:r>
            <a:r>
              <a:rPr lang="pl-PL" sz="2800" dirty="0" err="1" smtClean="0"/>
              <a:t>Atomic</a:t>
            </a:r>
            <a:r>
              <a:rPr lang="pl-PL" sz="2800" dirty="0" smtClean="0"/>
              <a:t> Energy </a:t>
            </a:r>
            <a:r>
              <a:rPr lang="pl-PL" sz="2800" dirty="0" err="1" smtClean="0"/>
              <a:t>Research</a:t>
            </a:r>
            <a:r>
              <a:rPr lang="pl-PL" sz="2800" dirty="0" smtClean="0"/>
              <a:t> </a:t>
            </a:r>
            <a:r>
              <a:rPr lang="pl-PL" sz="2800" dirty="0" err="1" smtClean="0"/>
              <a:t>Institute</a:t>
            </a:r>
            <a:r>
              <a:rPr lang="pl-PL" sz="2800" dirty="0" smtClean="0"/>
              <a:t>), FK (Karlsruhe) i innymi instytucjami stały się podstawą do zaprojektowania instalacji przemysłowej, która została zbudowana w EC Pomorzany (Zespól Elektrowni Dolna Odra). Instalacja będzie oczyszczać gaz z dwóch kotłów.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koszty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Koszty inwestycyjne i operacyjne są około 20% niższe niż dla procesów konwencjonalnych, </a:t>
            </a:r>
          </a:p>
          <a:p>
            <a:pPr algn="ctr">
              <a:buNone/>
            </a:pPr>
            <a:r>
              <a:rPr lang="pl-PL" dirty="0" smtClean="0"/>
              <a:t>	a wymagania co do przestrzeni o 20% niższe. Ma to istotne znaczenie w przypadku instalacji budowanej na już funkcjonujących elektrowniach.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Jak wypadły próby?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 stacji pilotowej w Kawęczynie przeprowadzono próby na zlecenie instytutów badawczych z Berkley (USA) i Chile.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Testy wypadły… </a:t>
            </a:r>
            <a:r>
              <a:rPr lang="pl-PL" dirty="0" smtClean="0">
                <a:solidFill>
                  <a:srgbClr val="0070C0"/>
                </a:solidFill>
              </a:rPr>
              <a:t>Świetnie!</a:t>
            </a:r>
            <a:r>
              <a:rPr lang="pl-PL" dirty="0" smtClean="0"/>
              <a:t> Potwierdziły możliwość wykorzystania procesu do oczyszczania gazów powstających ze spalania węgla o wysokiej zawartości siarki (około 3000 ppm)* i z procesów hutniczych miedzi (do 15% objętości SO</a:t>
            </a:r>
            <a:r>
              <a:rPr lang="pl-PL" baseline="-25000" dirty="0" smtClean="0"/>
              <a:t>2</a:t>
            </a:r>
            <a:r>
              <a:rPr lang="pl-PL" dirty="0" smtClean="0"/>
              <a:t>).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1600" dirty="0" smtClean="0"/>
              <a:t>     </a:t>
            </a:r>
            <a:r>
              <a:rPr lang="pl-PL" sz="1800" b="1" dirty="0" smtClean="0"/>
              <a:t>* ppm to jednostka wyrażania bardzo niewielkich ilości, 1ppm równy jest 1/1mln stężenia molowego (</a:t>
            </a:r>
            <a:r>
              <a:rPr lang="pl-PL" sz="1800" b="1" dirty="0" err="1" smtClean="0"/>
              <a:t>Cn</a:t>
            </a:r>
            <a:r>
              <a:rPr lang="pl-PL" sz="1800" b="1" dirty="0" smtClean="0"/>
              <a:t>)</a:t>
            </a:r>
            <a:endParaRPr lang="pl-PL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PIERWSZE </a:t>
            </a:r>
            <a:r>
              <a:rPr lang="pl-PL" dirty="0" err="1" smtClean="0">
                <a:solidFill>
                  <a:srgbClr val="00B050"/>
                </a:solidFill>
              </a:rPr>
              <a:t>SUKCESy</a:t>
            </a:r>
            <a:r>
              <a:rPr lang="pl-PL" dirty="0" smtClean="0">
                <a:solidFill>
                  <a:srgbClr val="00B050"/>
                </a:solidFill>
              </a:rPr>
              <a:t>…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Polska stacja pilotowa uhonorowana została złotym medalem z wyróżnieniem jury na 44 Światowej Wystawie Wynalazków "Eureka" </a:t>
            </a:r>
          </a:p>
          <a:p>
            <a:pPr algn="ctr">
              <a:buNone/>
            </a:pPr>
            <a:r>
              <a:rPr lang="pl-PL" dirty="0" smtClean="0"/>
              <a:t>	w Brukseli w 1995 roku.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714412" y="2564904"/>
            <a:ext cx="8686800" cy="3675547"/>
          </a:xfrm>
        </p:spPr>
        <p:txBody>
          <a:bodyPr>
            <a:normAutofit/>
          </a:bodyPr>
          <a:lstStyle/>
          <a:p>
            <a:pPr lvl="4" algn="ctr">
              <a:buNone/>
            </a:pPr>
            <a:r>
              <a:rPr lang="pl-PL" sz="4000" b="1" dirty="0" smtClean="0">
                <a:solidFill>
                  <a:srgbClr val="00B050"/>
                </a:solidFill>
              </a:rPr>
              <a:t>DZIĘKUJEMY ZA UWAGĘ.</a:t>
            </a:r>
          </a:p>
          <a:p>
            <a:pPr lvl="4" algn="ctr">
              <a:buNone/>
            </a:pPr>
            <a:endParaRPr lang="pl-PL" sz="4000" b="1" dirty="0" smtClean="0">
              <a:solidFill>
                <a:srgbClr val="FF0000"/>
              </a:solidFill>
            </a:endParaRPr>
          </a:p>
          <a:p>
            <a:pPr lvl="4" algn="ctr">
              <a:buNone/>
            </a:pPr>
            <a:endParaRPr lang="pl-PL" sz="4000" b="1" dirty="0" smtClean="0">
              <a:solidFill>
                <a:srgbClr val="FF0000"/>
              </a:solidFill>
            </a:endParaRPr>
          </a:p>
          <a:p>
            <a:pPr lvl="4" algn="ctr">
              <a:buNone/>
            </a:pPr>
            <a:endParaRPr lang="pl-PL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Czym są Gazy Odlotowe?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643206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	Jest to </a:t>
            </a:r>
            <a:r>
              <a:rPr lang="pl-PL" dirty="0" smtClean="0">
                <a:solidFill>
                  <a:srgbClr val="0070C0"/>
                </a:solidFill>
              </a:rPr>
              <a:t>mieszanina gazów i aerozoli</a:t>
            </a:r>
            <a:r>
              <a:rPr lang="pl-PL" dirty="0" smtClean="0">
                <a:solidFill>
                  <a:schemeClr val="tx1"/>
                </a:solidFill>
              </a:rPr>
              <a:t> wprowadzana do atmosfery jako </a:t>
            </a:r>
            <a:r>
              <a:rPr lang="pl-PL" dirty="0" smtClean="0">
                <a:solidFill>
                  <a:srgbClr val="0070C0"/>
                </a:solidFill>
              </a:rPr>
              <a:t>zbędna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substancja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	(gazy spalinowe, gazy wentylacyjne</a:t>
            </a:r>
            <a:r>
              <a:rPr lang="pl-PL" dirty="0" smtClean="0"/>
              <a:t>).</a:t>
            </a:r>
          </a:p>
        </p:txBody>
      </p:sp>
      <p:pic>
        <p:nvPicPr>
          <p:cNvPr id="7" name="Picture 2" descr="C:\Documents and Settings\Meliska\Pulpit\agrega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3347864" cy="2383028"/>
          </a:xfrm>
          <a:prstGeom prst="rect">
            <a:avLst/>
          </a:prstGeom>
          <a:noFill/>
        </p:spPr>
      </p:pic>
      <p:pic>
        <p:nvPicPr>
          <p:cNvPr id="1027" name="Picture 3" descr="C:\Documents and Settings\Meliska\Pulpit\220px-Automobile_exhaust_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913295" cy="24222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2628976" cy="2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1916832"/>
            <a:ext cx="94685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Gazy odlotowe powstające podczas spalania (szczególnie odpadów mieszanych oraz medycznych) </a:t>
            </a:r>
            <a:r>
              <a:rPr lang="pl-PL" dirty="0" smtClean="0">
                <a:solidFill>
                  <a:srgbClr val="0070C0"/>
                </a:solidFill>
              </a:rPr>
              <a:t>zawierają substancje szkodliwe dla środowiska</a:t>
            </a:r>
            <a:r>
              <a:rPr lang="pl-PL" dirty="0" smtClean="0"/>
              <a:t>, stąd też potrzeba oczyszczania gazów odlotowych.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Technologie oczyszczania gazów odlotowych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42322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Jest kilka metod oczyszczania gazów odlotowych: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Adsorpcyjne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Absorpcyjne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Spalanie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Katalityczne</a:t>
            </a:r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W naszej prezentacji skupimy się na metodzie absorpcyjnej.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Czym charakteryzuje się Absorpcja?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	Jest to </a:t>
            </a:r>
            <a:r>
              <a:rPr lang="pl-PL" dirty="0" smtClean="0">
                <a:solidFill>
                  <a:schemeClr val="tx1"/>
                </a:solidFill>
              </a:rPr>
              <a:t>proces pochłaniania gazu przez absorbent </a:t>
            </a:r>
            <a:r>
              <a:rPr lang="pl-PL" dirty="0" smtClean="0"/>
              <a:t>zachodzący w całej jego objętości.</a:t>
            </a:r>
          </a:p>
          <a:p>
            <a:pPr algn="ctr">
              <a:buNone/>
            </a:pP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dirty="0" smtClean="0"/>
              <a:t>	Cząsteczki </a:t>
            </a:r>
            <a:r>
              <a:rPr lang="pl-PL" dirty="0" smtClean="0">
                <a:solidFill>
                  <a:schemeClr val="tx1"/>
                </a:solidFill>
              </a:rPr>
              <a:t>absorbatu</a:t>
            </a:r>
            <a:r>
              <a:rPr lang="pl-PL" dirty="0" smtClean="0"/>
              <a:t> mogą być wiązane siłami przyciągania międzycząsteczkowego natury fizycznej (</a:t>
            </a:r>
            <a:r>
              <a:rPr lang="pl-PL" dirty="0" smtClean="0">
                <a:solidFill>
                  <a:schemeClr val="tx1"/>
                </a:solidFill>
              </a:rPr>
              <a:t>sorpcja fizyczna</a:t>
            </a:r>
            <a:r>
              <a:rPr lang="pl-PL" dirty="0" smtClean="0"/>
              <a:t>) lub oddziaływaniami natury chemicznej (</a:t>
            </a:r>
            <a:r>
              <a:rPr lang="pl-PL" dirty="0" smtClean="0">
                <a:solidFill>
                  <a:schemeClr val="tx1"/>
                </a:solidFill>
              </a:rPr>
              <a:t>chemisorpcja</a:t>
            </a:r>
            <a:r>
              <a:rPr lang="pl-PL" dirty="0" smtClean="0"/>
              <a:t>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Zastosowanie metod absorpcyjnych</a:t>
            </a:r>
            <a:r>
              <a:rPr lang="pl-PL" b="1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39133"/>
          </a:xfrm>
        </p:spPr>
        <p:txBody>
          <a:bodyPr>
            <a:normAutofit/>
          </a:bodyPr>
          <a:lstStyle/>
          <a:p>
            <a:pPr lvl="0"/>
            <a:r>
              <a:rPr lang="pl-PL" sz="2800" dirty="0" smtClean="0"/>
              <a:t>Odsiarczanie spalin (usuwanie tlenków siarki </a:t>
            </a:r>
            <a:r>
              <a:rPr lang="pl-PL" sz="2800" dirty="0" err="1" smtClean="0"/>
              <a:t>SO</a:t>
            </a:r>
            <a:r>
              <a:rPr lang="pl-PL" sz="2800" baseline="-25000" dirty="0" err="1" smtClean="0"/>
              <a:t>x</a:t>
            </a:r>
            <a:r>
              <a:rPr lang="pl-PL" sz="2800" dirty="0" smtClean="0"/>
              <a:t>).</a:t>
            </a:r>
          </a:p>
          <a:p>
            <a:r>
              <a:rPr lang="pl-PL" sz="2800" dirty="0" smtClean="0"/>
              <a:t>Usuwanie tlenków azotu ze spalin oraz </a:t>
            </a:r>
          </a:p>
          <a:p>
            <a:pPr>
              <a:buNone/>
            </a:pPr>
            <a:r>
              <a:rPr lang="pl-PL" sz="2800" dirty="0" smtClean="0"/>
              <a:t>	z przemysłowych gazów odlotowych (np. z produkcji HNO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).</a:t>
            </a:r>
          </a:p>
          <a:p>
            <a:r>
              <a:rPr lang="pl-PL" sz="2800" dirty="0" smtClean="0"/>
              <a:t>Jednoczesne usuwanie </a:t>
            </a:r>
            <a:r>
              <a:rPr lang="pl-PL" sz="2800" dirty="0" err="1" smtClean="0"/>
              <a:t>NO</a:t>
            </a:r>
            <a:r>
              <a:rPr lang="pl-PL" sz="2800" baseline="-25000" dirty="0" err="1" smtClean="0"/>
              <a:t>x</a:t>
            </a:r>
            <a:r>
              <a:rPr lang="pl-PL" sz="2800" dirty="0" smtClean="0"/>
              <a:t> i </a:t>
            </a:r>
            <a:r>
              <a:rPr lang="pl-PL" sz="2800" dirty="0" err="1" smtClean="0"/>
              <a:t>SO</a:t>
            </a:r>
            <a:r>
              <a:rPr lang="pl-PL" sz="2800" baseline="-25000" dirty="0" err="1" smtClean="0"/>
              <a:t>x</a:t>
            </a:r>
            <a:r>
              <a:rPr lang="pl-PL" sz="2800" dirty="0" smtClean="0"/>
              <a:t> z gazów spalinowych</a:t>
            </a:r>
          </a:p>
          <a:p>
            <a:r>
              <a:rPr lang="pl-PL" sz="2800" dirty="0" smtClean="0"/>
              <a:t>Absorpcja gazów przemysłowych (np. HF, </a:t>
            </a:r>
            <a:r>
              <a:rPr lang="pl-PL" sz="2800" dirty="0" err="1" smtClean="0"/>
              <a:t>HCl</a:t>
            </a:r>
            <a:r>
              <a:rPr lang="pl-PL" sz="2800" dirty="0" smtClean="0"/>
              <a:t>, Cl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, NH</a:t>
            </a:r>
            <a:r>
              <a:rPr lang="pl-PL" sz="2800" baseline="-25000" dirty="0" smtClean="0"/>
              <a:t>3</a:t>
            </a:r>
            <a:r>
              <a:rPr lang="pl-PL" sz="2800" dirty="0" smtClean="0"/>
              <a:t>).</a:t>
            </a:r>
          </a:p>
          <a:p>
            <a:r>
              <a:rPr lang="pl-PL" sz="2800" dirty="0" smtClean="0"/>
              <a:t>Dezodoryzacja gazów odlotowych (usuwanie odorantów).</a:t>
            </a:r>
          </a:p>
          <a:p>
            <a:pPr lvl="0"/>
            <a:endParaRPr lang="pl-PL" sz="2800" dirty="0" smtClean="0"/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Nas natomiast interesuje ta jedna metoda –</a:t>
            </a:r>
          </a:p>
          <a:p>
            <a:pPr algn="ctr">
              <a:buNone/>
            </a:pPr>
            <a:r>
              <a:rPr lang="pl-PL" u="sng" dirty="0" smtClean="0">
                <a:solidFill>
                  <a:srgbClr val="0070C0"/>
                </a:solidFill>
              </a:rPr>
              <a:t>Oczyszczanie gazów odlotowych</a:t>
            </a:r>
          </a:p>
          <a:p>
            <a:pPr algn="ctr">
              <a:buNone/>
            </a:pPr>
            <a:r>
              <a:rPr lang="pl-PL" dirty="0" smtClean="0"/>
              <a:t>przy połączeniu </a:t>
            </a:r>
            <a:r>
              <a:rPr lang="pl-PL" dirty="0" smtClean="0">
                <a:solidFill>
                  <a:srgbClr val="0070C0"/>
                </a:solidFill>
              </a:rPr>
              <a:t>technik radiacyjnych </a:t>
            </a:r>
            <a:r>
              <a:rPr lang="pl-PL" dirty="0" smtClean="0">
                <a:solidFill>
                  <a:schemeClr val="tx1"/>
                </a:solidFill>
              </a:rPr>
              <a:t>i</a:t>
            </a:r>
            <a:r>
              <a:rPr lang="pl-PL" dirty="0" smtClean="0">
                <a:solidFill>
                  <a:srgbClr val="0070C0"/>
                </a:solidFill>
              </a:rPr>
              <a:t> metody amoniakalnej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Documents and Settings\Admin\Moje dokumenty\Moje obrazy\met amoniakalna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" y="0"/>
            <a:ext cx="9139935" cy="6857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Techniki radiacyjne</a:t>
            </a:r>
            <a:endParaRPr lang="pl-PL" dirty="0"/>
          </a:p>
        </p:txBody>
      </p:sp>
      <p:pic>
        <p:nvPicPr>
          <p:cNvPr id="4" name="Picture 3" descr="C:\Documents and Settings\Admin\Moje dokumenty\Moje obrazy\tech radiacyjn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420</TotalTime>
  <Words>433</Words>
  <Application>Microsoft Office PowerPoint</Application>
  <PresentationFormat>Pokaz na ekranie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Wędrówka</vt:lpstr>
      <vt:lpstr>Oczyszczanie Gazów odlotowych</vt:lpstr>
      <vt:lpstr>Czym są Gazy Odlotowe? </vt:lpstr>
      <vt:lpstr>Slajd 3</vt:lpstr>
      <vt:lpstr>Technologie oczyszczania gazów odlotowych </vt:lpstr>
      <vt:lpstr>Czym charakteryzuje się Absorpcja?</vt:lpstr>
      <vt:lpstr>Zastosowanie metod absorpcyjnych:</vt:lpstr>
      <vt:lpstr>Slajd 7</vt:lpstr>
      <vt:lpstr>Slajd 8</vt:lpstr>
      <vt:lpstr>Techniki radiacyjne</vt:lpstr>
      <vt:lpstr>Na czym ta technologia polega?</vt:lpstr>
      <vt:lpstr>Przedstawmy to bardziej obrazowo…</vt:lpstr>
      <vt:lpstr>Dlaczego warto inwestować w tą technologię?</vt:lpstr>
      <vt:lpstr>Skąd biorą się te zanieczyszczenia?</vt:lpstr>
      <vt:lpstr>Jakieś postępy w tym kierunku?</vt:lpstr>
      <vt:lpstr>Polska &amp; Japonia</vt:lpstr>
      <vt:lpstr>koszty</vt:lpstr>
      <vt:lpstr>Jak wypadły próby?</vt:lpstr>
      <vt:lpstr>PIERWSZE SUKCESy…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Oczyszczanie Gazów odlotowych – Energetyka jądrowa</dc:title>
  <dc:creator>Mostowy</dc:creator>
  <cp:lastModifiedBy>Anka</cp:lastModifiedBy>
  <cp:revision>54</cp:revision>
  <dcterms:created xsi:type="dcterms:W3CDTF">2011-04-09T16:40:02Z</dcterms:created>
  <dcterms:modified xsi:type="dcterms:W3CDTF">2011-05-24T15:21:54Z</dcterms:modified>
</cp:coreProperties>
</file>