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85" r:id="rId3"/>
    <p:sldId id="286" r:id="rId4"/>
    <p:sldId id="301" r:id="rId5"/>
    <p:sldId id="290" r:id="rId6"/>
    <p:sldId id="258" r:id="rId7"/>
    <p:sldId id="292" r:id="rId8"/>
    <p:sldId id="291" r:id="rId9"/>
    <p:sldId id="262" r:id="rId10"/>
    <p:sldId id="294" r:id="rId11"/>
    <p:sldId id="295" r:id="rId12"/>
    <p:sldId id="263" r:id="rId13"/>
    <p:sldId id="270" r:id="rId14"/>
    <p:sldId id="268" r:id="rId15"/>
    <p:sldId id="269" r:id="rId16"/>
    <p:sldId id="29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8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49383-4F52-4D8E-898C-36A12A67E025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9E1A-2BB1-4D70-892E-4EE304A1658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11994-2D98-420E-A7E0-7B4678AB945E}" type="datetimeFigureOut">
              <a:rPr lang="pl-PL" smtClean="0"/>
              <a:pPr/>
              <a:t>2011-05-24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7BDC10-9F59-40A6-BAF3-C101CD5E3D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58200" cy="2016224"/>
          </a:xfrm>
        </p:spPr>
        <p:txBody>
          <a:bodyPr>
            <a:normAutofit/>
          </a:bodyPr>
          <a:lstStyle/>
          <a:p>
            <a:r>
              <a:rPr lang="pl-PL" sz="5400" dirty="0" smtClean="0"/>
              <a:t>  ENERGETYKA JĄDROWA </a:t>
            </a:r>
            <a:br>
              <a:rPr lang="pl-PL" sz="5400" dirty="0" smtClean="0"/>
            </a:br>
            <a:r>
              <a:rPr lang="pl-PL" sz="5400" dirty="0" smtClean="0"/>
              <a:t> DLA PRODUKCJI WODORU</a:t>
            </a:r>
            <a:endParaRPr lang="pl-PL" sz="54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343000"/>
          </a:xfrm>
        </p:spPr>
        <p:txBody>
          <a:bodyPr/>
          <a:lstStyle/>
          <a:p>
            <a:r>
              <a:rPr lang="pl-PL" dirty="0" smtClean="0"/>
              <a:t>Opracowanie: Małgorzata Kędzia i Magdalena Stanek</a:t>
            </a:r>
          </a:p>
          <a:p>
            <a:r>
              <a:rPr lang="pl-PL" dirty="0" smtClean="0"/>
              <a:t>Opiekun: mgr Anna Kędzia</a:t>
            </a:r>
            <a:endParaRPr lang="pl-PL" dirty="0"/>
          </a:p>
        </p:txBody>
      </p:sp>
      <p:pic>
        <p:nvPicPr>
          <p:cNvPr id="5" name="Picture 4" descr="logo1"/>
          <p:cNvPicPr>
            <a:picLocks noChangeAspect="1" noChangeArrowheads="1"/>
          </p:cNvPicPr>
          <p:nvPr/>
        </p:nvPicPr>
        <p:blipFill>
          <a:blip r:embed="rId2" cstate="print"/>
          <a:srcRect r="39078"/>
          <a:stretch>
            <a:fillRect/>
          </a:stretch>
        </p:blipFill>
        <p:spPr bwMode="auto">
          <a:xfrm>
            <a:off x="2339752" y="5373216"/>
            <a:ext cx="4385196" cy="12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zastosowanie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Izotopy wodoru – tryt w reakcji z deuterem – wykorzystywany jest w reakcjach termojądrowych, które mogą stanowić źródło taniej i czystej energii. 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Inny jego izotop – deuter jako składnik </a:t>
            </a:r>
            <a:r>
              <a:rPr lang="pl-PL" smtClean="0"/>
              <a:t>ciężkiej wody – wykorzystywanej </a:t>
            </a:r>
            <a:r>
              <a:rPr lang="pl-PL" dirty="0" smtClean="0"/>
              <a:t>jako moderator w reaktorach atomowych.</a:t>
            </a:r>
          </a:p>
          <a:p>
            <a:endParaRPr lang="pl-PL" dirty="0" smtClean="0"/>
          </a:p>
          <a:p>
            <a:r>
              <a:rPr lang="pl-PL" dirty="0" smtClean="0"/>
              <a:t> Związki zawierające deuter są wykorzystywane do przygotowanie próbek NMR ze względu na właściwości fizykochemiczne tego atomu.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zastosowanie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Wodór używany jest także w elektrowniach do chłodzenia generatorów dużej mocy (powyżej 500 MW).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4517237" cy="37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57158" y="492919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Generator dużej mocy  950W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zastosowanie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	</a:t>
            </a:r>
            <a:r>
              <a:rPr lang="pl-PL" dirty="0" smtClean="0">
                <a:solidFill>
                  <a:schemeClr val="tx1"/>
                </a:solidFill>
              </a:rPr>
              <a:t>Wodór jest również ważnym substratem w wielu reakcjach chemicznych, szczególnie w chemii organicznej, np.:</a:t>
            </a:r>
          </a:p>
          <a:p>
            <a:r>
              <a:rPr lang="pl-PL" dirty="0" smtClean="0"/>
              <a:t>uwodornienia, np. alkenów w obecności katalizatora niklu:</a:t>
            </a:r>
          </a:p>
          <a:p>
            <a:pPr>
              <a:buNone/>
            </a:pPr>
            <a:r>
              <a:rPr lang="pl-PL" dirty="0" smtClean="0"/>
              <a:t>  C</a:t>
            </a:r>
            <a:r>
              <a:rPr lang="pl-PL" baseline="-25000" dirty="0" smtClean="0"/>
              <a:t>2</a:t>
            </a:r>
            <a:r>
              <a:rPr lang="pl-PL" dirty="0" smtClean="0"/>
              <a:t>H</a:t>
            </a:r>
            <a:r>
              <a:rPr lang="pl-PL" baseline="-25000" dirty="0" smtClean="0"/>
              <a:t>4</a:t>
            </a:r>
            <a:r>
              <a:rPr lang="pl-PL" dirty="0" smtClean="0"/>
              <a:t> + H</a:t>
            </a:r>
            <a:r>
              <a:rPr lang="pl-PL" baseline="-25000" dirty="0" smtClean="0"/>
              <a:t>2</a:t>
            </a:r>
            <a:r>
              <a:rPr lang="pl-PL" dirty="0" smtClean="0"/>
              <a:t> → C</a:t>
            </a:r>
            <a:r>
              <a:rPr lang="pl-PL" baseline="-25000" dirty="0" smtClean="0"/>
              <a:t>2</a:t>
            </a:r>
            <a:r>
              <a:rPr lang="pl-PL" dirty="0" smtClean="0"/>
              <a:t>H</a:t>
            </a:r>
            <a:r>
              <a:rPr lang="pl-PL" baseline="-25000" dirty="0" smtClean="0"/>
              <a:t>6</a:t>
            </a:r>
            <a:r>
              <a:rPr lang="pl-PL" dirty="0" smtClean="0"/>
              <a:t> </a:t>
            </a:r>
          </a:p>
          <a:p>
            <a:r>
              <a:rPr lang="pl-PL" dirty="0" smtClean="0"/>
              <a:t>inne reakcje redukcji, np. związków nitrowych do amin:</a:t>
            </a:r>
          </a:p>
          <a:p>
            <a:pPr>
              <a:buNone/>
            </a:pPr>
            <a:r>
              <a:rPr lang="pl-PL" dirty="0" smtClean="0"/>
              <a:t>   R-NO</a:t>
            </a:r>
            <a:r>
              <a:rPr lang="pl-PL" baseline="-25000" dirty="0" smtClean="0"/>
              <a:t>2</a:t>
            </a:r>
            <a:r>
              <a:rPr lang="pl-PL" dirty="0" smtClean="0"/>
              <a:t> + 3H</a:t>
            </a:r>
            <a:r>
              <a:rPr lang="pl-PL" baseline="-25000" dirty="0" smtClean="0"/>
              <a:t>2</a:t>
            </a:r>
            <a:r>
              <a:rPr lang="pl-PL" dirty="0" smtClean="0"/>
              <a:t> → R-NH</a:t>
            </a:r>
            <a:r>
              <a:rPr lang="pl-PL" baseline="-25000" dirty="0" smtClean="0"/>
              <a:t>2</a:t>
            </a:r>
            <a:r>
              <a:rPr lang="pl-PL" dirty="0" smtClean="0"/>
              <a:t> + 2H</a:t>
            </a:r>
            <a:r>
              <a:rPr lang="pl-PL" baseline="-25000" dirty="0" smtClean="0"/>
              <a:t>2</a:t>
            </a:r>
            <a:r>
              <a:rPr lang="pl-PL" dirty="0" smtClean="0"/>
              <a:t>O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Wodór jako paliwo przyszłości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Dziś niemal cały produkowany wodór pochodzi </a:t>
            </a:r>
          </a:p>
          <a:p>
            <a:pPr>
              <a:buNone/>
            </a:pPr>
            <a:r>
              <a:rPr lang="pl-PL" dirty="0" smtClean="0"/>
              <a:t>    z przetworzenia ropy, co prowadzi do emisji dwutlenku węgla: każda wyprodukowana tona wodoru, to uboczna produkcja 11 ton CO</a:t>
            </a:r>
            <a:r>
              <a:rPr lang="pl-PL" baseline="-25000" dirty="0" smtClean="0"/>
              <a:t>2</a:t>
            </a:r>
            <a:r>
              <a:rPr lang="pl-PL" dirty="0" smtClean="0"/>
              <a:t>, a więc efekt silnie niepożądany.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Z drugiej strony wzrastające ceny ropy naftowej każą myśleć </a:t>
            </a:r>
          </a:p>
          <a:p>
            <a:pPr>
              <a:buNone/>
            </a:pPr>
            <a:r>
              <a:rPr lang="pl-PL" dirty="0" smtClean="0"/>
              <a:t>	o znacznym zwiększeniu roli wodoru w bilansie energetycznym, szczególnie w transporcie.</a:t>
            </a:r>
          </a:p>
          <a:p>
            <a:endParaRPr lang="pl-PL" dirty="0" smtClean="0"/>
          </a:p>
          <a:p>
            <a:r>
              <a:rPr lang="pl-PL" dirty="0" smtClean="0"/>
              <a:t>Ograniczenie emisji CO</a:t>
            </a:r>
            <a:r>
              <a:rPr lang="pl-PL" baseline="-25000" dirty="0" smtClean="0"/>
              <a:t>2</a:t>
            </a:r>
            <a:r>
              <a:rPr lang="pl-PL" dirty="0" smtClean="0"/>
              <a:t> i wzrost cen gazu mogą spowodować dalszy wzrost nacisku na produkcję wodoru, jako paliwa przyszłości.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Wydajne źródła energii dla produkcji wodoru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8777318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/>
              <a:t>     </a:t>
            </a:r>
          </a:p>
          <a:p>
            <a:pPr algn="just"/>
            <a:r>
              <a:rPr lang="pl-PL" sz="2800" dirty="0" smtClean="0"/>
              <a:t> Jądrowa energia potrzebna do wytwarzania wodoru jest porównywalna z obecną produkcją energii elektrycznej. </a:t>
            </a:r>
          </a:p>
          <a:p>
            <a:pPr>
              <a:buNone/>
            </a:pPr>
            <a:endParaRPr lang="pl-PL" sz="2800" dirty="0" smtClean="0"/>
          </a:p>
          <a:p>
            <a:pPr algn="just"/>
            <a:r>
              <a:rPr lang="pl-PL" sz="2800" dirty="0" smtClean="0"/>
              <a:t>Jądrowa energia cieplna mogłaby być też wykorzystana do otrzymywania wodoru z naturalnego gazu oraz         z wody w procesach termochemicznych. W odróżnieniu od procesów chemicznych, reakcje termochemiczne mają tę zaletę, że nie produkują dwutlenku węgla. </a:t>
            </a:r>
          </a:p>
          <a:p>
            <a:endParaRPr lang="pl-P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Reaktory  wysokotemperaturowe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 Ponieważ w obu wypadkach potrzebna jest    wysoka temperatura (1000 - 1300 K), jest rzeczą prawdopodobną, że wykorzysta się reaktory wysokotemperaturowe.</a:t>
            </a:r>
          </a:p>
          <a:p>
            <a:endParaRPr lang="pl-PL" dirty="0" smtClean="0"/>
          </a:p>
          <a:p>
            <a:pPr algn="just"/>
            <a:r>
              <a:rPr lang="pl-PL" dirty="0" smtClean="0"/>
              <a:t>   Reaktory te, obsługujące typowe elektrownie jądrowe i dostarczające energię elektryczną do</a:t>
            </a:r>
          </a:p>
          <a:p>
            <a:pPr algn="just">
              <a:buNone/>
            </a:pPr>
            <a:r>
              <a:rPr lang="pl-PL" dirty="0" smtClean="0"/>
              <a:t>   sieci podczas dnia, wytwarzałyby wodór w nocy </a:t>
            </a:r>
          </a:p>
          <a:p>
            <a:pPr algn="just">
              <a:buNone/>
            </a:pPr>
            <a:r>
              <a:rPr lang="pl-PL" dirty="0" smtClean="0"/>
              <a:t>   i przygotowywałyby dostawę wodoru na</a:t>
            </a:r>
          </a:p>
          <a:p>
            <a:pPr algn="just">
              <a:buNone/>
            </a:pPr>
            <a:r>
              <a:rPr lang="pl-PL" dirty="0" smtClean="0"/>
              <a:t>   dzień następny.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44" y="428604"/>
            <a:ext cx="8995617" cy="624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Problem z transportem wodoru na dalsze odległości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284984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pl-PL" sz="4000" dirty="0" smtClean="0"/>
              <a:t>    </a:t>
            </a:r>
            <a:r>
              <a:rPr lang="pl-PL" dirty="0" smtClean="0"/>
              <a:t>Problem ten jest oczywisty, gdyż nie można spodziewać się zbudowania gęstej sieci reaktorów w jakimkolwiek kraju. </a:t>
            </a:r>
          </a:p>
          <a:p>
            <a:pPr algn="just">
              <a:buNone/>
            </a:pPr>
            <a:r>
              <a:rPr lang="pl-PL" dirty="0" smtClean="0"/>
              <a:t>	Oznacza to, że nie tylko produkcja, ale także problem efektywnego gromadzenia wodoru muszą być rozwiązywane równolegle.</a:t>
            </a:r>
            <a:endParaRPr lang="pl-PL" sz="40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35135"/>
          <a:stretch>
            <a:fillRect/>
          </a:stretch>
        </p:blipFill>
        <p:spPr bwMode="auto">
          <a:xfrm>
            <a:off x="1187624" y="1196752"/>
            <a:ext cx="6794550" cy="2223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Scenariusz wykorzystania energii jądrowej dla produkcji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 algn="ctr">
              <a:buNone/>
            </a:pPr>
            <a:r>
              <a:rPr lang="pl-PL" sz="3600" dirty="0" smtClean="0"/>
              <a:t>   W pierwszym etapie wykorzysta się pracę elektrowni jądrowych poza szczytowymi</a:t>
            </a:r>
          </a:p>
          <a:p>
            <a:pPr algn="ctr">
              <a:buNone/>
            </a:pPr>
            <a:r>
              <a:rPr lang="pl-PL" sz="3600" dirty="0" smtClean="0"/>
              <a:t>   obciążeniami sieci elektrycznej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Scenariusz wykorzystania energii jądrowej dla produkcji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   W kolejnym etapie wykorzysta się ciepło </a:t>
            </a:r>
          </a:p>
          <a:p>
            <a:pPr algn="just">
              <a:buNone/>
            </a:pPr>
            <a:r>
              <a:rPr lang="pl-PL" dirty="0" smtClean="0"/>
              <a:t>	z reaktorów dla przerobu (reformingu) gazu ziemnego. Ta technika jest tańsza od klasycznego reformingu, który wymaga  temperatur do 900°C, ale produkuje dużo dwutlenku węgla.</a:t>
            </a:r>
          </a:p>
          <a:p>
            <a:pPr>
              <a:buNone/>
            </a:pPr>
            <a:r>
              <a:rPr lang="pl-PL" dirty="0" smtClean="0"/>
              <a:t>    </a:t>
            </a:r>
          </a:p>
          <a:p>
            <a:pPr>
              <a:buNone/>
            </a:pPr>
            <a:r>
              <a:rPr lang="pl-PL" dirty="0" smtClean="0"/>
              <a:t>  			</a:t>
            </a:r>
            <a:r>
              <a:rPr lang="pt-BR" dirty="0" smtClean="0"/>
              <a:t>CH</a:t>
            </a:r>
            <a:r>
              <a:rPr lang="pl-PL" baseline="-25000" dirty="0" smtClean="0"/>
              <a:t>4</a:t>
            </a:r>
            <a:r>
              <a:rPr lang="pt-BR" dirty="0" smtClean="0"/>
              <a:t> + 2H</a:t>
            </a:r>
            <a:r>
              <a:rPr lang="pl-PL" baseline="-25000" dirty="0" smtClean="0"/>
              <a:t>2</a:t>
            </a:r>
            <a:r>
              <a:rPr lang="pt-BR" dirty="0" smtClean="0"/>
              <a:t>O + 185 kJ → CO</a:t>
            </a:r>
            <a:r>
              <a:rPr lang="pl-PL" baseline="-25000" dirty="0" smtClean="0"/>
              <a:t>2 </a:t>
            </a:r>
            <a:r>
              <a:rPr lang="pt-BR" dirty="0" smtClean="0"/>
              <a:t>+ 4H</a:t>
            </a:r>
            <a:r>
              <a:rPr lang="pl-PL" baseline="-25000" dirty="0" smtClean="0"/>
              <a:t>2  </a:t>
            </a:r>
            <a:endParaRPr lang="pl-PL" dirty="0" smtClean="0"/>
          </a:p>
          <a:p>
            <a:pPr>
              <a:buNone/>
            </a:pPr>
            <a:endParaRPr lang="pt-BR" dirty="0" smtClean="0"/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 smtClean="0"/>
              <a:t>Wodór</a:t>
            </a:r>
            <a:r>
              <a:rPr lang="pl-PL" dirty="0" smtClean="0"/>
              <a:t> (</a:t>
            </a:r>
            <a:r>
              <a:rPr lang="pl-PL" b="1" dirty="0" smtClean="0"/>
              <a:t>H</a:t>
            </a:r>
            <a:r>
              <a:rPr lang="pl-PL" dirty="0" smtClean="0"/>
              <a:t>, łac. </a:t>
            </a:r>
            <a:r>
              <a:rPr lang="pl-PL" i="1" dirty="0" err="1" smtClean="0"/>
              <a:t>Hydrogenium</a:t>
            </a:r>
            <a:r>
              <a:rPr lang="pl-PL" i="1" dirty="0" smtClean="0"/>
              <a:t>)</a:t>
            </a: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pl-PL" b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niemetal z bloku s układu okresowego</a:t>
            </a:r>
          </a:p>
          <a:p>
            <a:r>
              <a:rPr lang="pl-PL" dirty="0" smtClean="0"/>
              <a:t>wyznacznik w szeregu aktywności metali</a:t>
            </a:r>
          </a:p>
          <a:p>
            <a:r>
              <a:rPr lang="pl-PL" dirty="0" smtClean="0"/>
              <a:t>izotopy: </a:t>
            </a:r>
            <a:r>
              <a:rPr lang="pl-PL" baseline="30000" dirty="0" smtClean="0"/>
              <a:t>1</a:t>
            </a:r>
            <a:r>
              <a:rPr lang="pl-PL" dirty="0" smtClean="0"/>
              <a:t>H </a:t>
            </a:r>
            <a:r>
              <a:rPr lang="pl-PL" dirty="0" err="1" smtClean="0"/>
              <a:t>(pro</a:t>
            </a:r>
            <a:r>
              <a:rPr lang="pl-PL" dirty="0" smtClean="0"/>
              <a:t>t) , </a:t>
            </a:r>
            <a:r>
              <a:rPr lang="pl-PL" baseline="30000" dirty="0" smtClean="0"/>
              <a:t>2</a:t>
            </a:r>
            <a:r>
              <a:rPr lang="pl-PL" dirty="0" smtClean="0"/>
              <a:t>H (deuter, </a:t>
            </a:r>
            <a:r>
              <a:rPr lang="pl-PL" b="1" dirty="0" smtClean="0"/>
              <a:t>D</a:t>
            </a:r>
            <a:r>
              <a:rPr lang="pl-PL" dirty="0" smtClean="0"/>
              <a:t>)  I </a:t>
            </a:r>
            <a:r>
              <a:rPr lang="pl-PL" baseline="30000" dirty="0" smtClean="0"/>
              <a:t>3</a:t>
            </a:r>
            <a:r>
              <a:rPr lang="pl-PL" dirty="0" smtClean="0"/>
              <a:t>H (tryt, </a:t>
            </a:r>
            <a:r>
              <a:rPr lang="pl-PL" b="1" dirty="0" smtClean="0"/>
              <a:t>T</a:t>
            </a:r>
            <a:r>
              <a:rPr lang="pl-PL" dirty="0" smtClean="0"/>
              <a:t>)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091600" cy="200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Scenariusz wykorzystania energii jądrowej dla produkcji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 Następnie należy wykorzystać wysokotemperaturową technologię elektrolizy pary, która jest możliwa przy temperaturach powyżej 800°C, i dla przeprowadzenia której należy wykorzystać zarówno ciepło, jak i energię elektryczną uzyskiwane z reaktorów jądrowych. 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Scenariusz wykorzystania energii jądrowej dla produkcji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 algn="ctr">
              <a:buNone/>
            </a:pPr>
            <a:r>
              <a:rPr lang="pl-PL" sz="4000" dirty="0" smtClean="0"/>
              <a:t>   Reaktory wysokotemperaturowe IV generacji powinny pozwolić na wytwarzanie wodoru z wody drogą termochemiczną.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Proces termochemiczny do produkcji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 algn="ctr">
              <a:buNone/>
            </a:pPr>
            <a:r>
              <a:rPr lang="pl-PL" sz="4000" dirty="0" smtClean="0"/>
              <a:t>   W wysokich temperaturach</a:t>
            </a:r>
          </a:p>
          <a:p>
            <a:pPr algn="ctr">
              <a:buNone/>
            </a:pPr>
            <a:r>
              <a:rPr lang="pl-PL" sz="4000" dirty="0" smtClean="0"/>
              <a:t>  (800 – 1000°C) następuje rozkład kwasu siarkowego na wodę</a:t>
            </a:r>
          </a:p>
          <a:p>
            <a:pPr algn="ctr">
              <a:buNone/>
            </a:pPr>
            <a:r>
              <a:rPr lang="pl-PL" sz="4000" dirty="0" smtClean="0"/>
              <a:t>    i dwutlenek siarki.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Cykl jodowo - siarkowy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500990" cy="502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357290" y="6072206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H</a:t>
            </a:r>
            <a:r>
              <a:rPr lang="pl-PL" sz="4000" baseline="-25000" dirty="0" smtClean="0"/>
              <a:t>2</a:t>
            </a:r>
            <a:r>
              <a:rPr lang="pl-PL" sz="4000" dirty="0" smtClean="0"/>
              <a:t>O </a:t>
            </a:r>
            <a:r>
              <a:rPr lang="pl-PL" sz="4000" dirty="0"/>
              <a:t>→ </a:t>
            </a:r>
            <a:r>
              <a:rPr lang="pl-PL" sz="4000" dirty="0" smtClean="0"/>
              <a:t>H</a:t>
            </a:r>
            <a:r>
              <a:rPr lang="pl-PL" sz="4000" baseline="-25000" dirty="0" smtClean="0"/>
              <a:t>2</a:t>
            </a:r>
            <a:r>
              <a:rPr lang="pl-PL" sz="4000" dirty="0" smtClean="0"/>
              <a:t> </a:t>
            </a:r>
            <a:r>
              <a:rPr lang="pl-PL" sz="4000" dirty="0"/>
              <a:t>+ ½</a:t>
            </a:r>
            <a:r>
              <a:rPr lang="pl-PL" sz="4000" dirty="0" smtClean="0"/>
              <a:t>O</a:t>
            </a:r>
            <a:r>
              <a:rPr lang="pl-PL" sz="4000" baseline="-25000" dirty="0" smtClean="0"/>
              <a:t>2</a:t>
            </a:r>
            <a:endParaRPr lang="pl-PL" sz="4000" dirty="0" smtClean="0"/>
          </a:p>
          <a:p>
            <a:pPr algn="ctr"/>
            <a:endParaRPr lang="pl-PL" sz="40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pPr algn="ctr"/>
            <a:r>
              <a:rPr lang="pl-PL" dirty="0" smtClean="0"/>
              <a:t>Proces ut-3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4525963"/>
          </a:xfrm>
        </p:spPr>
        <p:txBody>
          <a:bodyPr/>
          <a:lstStyle/>
          <a:p>
            <a:r>
              <a:rPr lang="pl-PL" sz="3600" dirty="0" smtClean="0"/>
              <a:t>Br</a:t>
            </a:r>
            <a:r>
              <a:rPr lang="pl-PL" sz="3600" baseline="-25000" dirty="0" smtClean="0"/>
              <a:t>2</a:t>
            </a:r>
            <a:r>
              <a:rPr lang="pl-PL" sz="3600" dirty="0" smtClean="0"/>
              <a:t> + </a:t>
            </a:r>
            <a:r>
              <a:rPr lang="pl-PL" sz="3600" dirty="0" err="1" smtClean="0"/>
              <a:t>CaO</a:t>
            </a:r>
            <a:r>
              <a:rPr lang="pl-PL" sz="3600" dirty="0" smtClean="0"/>
              <a:t> → CaBr</a:t>
            </a:r>
            <a:r>
              <a:rPr lang="pl-PL" sz="3600" baseline="-25000" dirty="0" smtClean="0"/>
              <a:t>2</a:t>
            </a:r>
            <a:r>
              <a:rPr lang="pl-PL" sz="3600" dirty="0" smtClean="0"/>
              <a:t> + ½O</a:t>
            </a:r>
            <a:r>
              <a:rPr lang="pl-PL" sz="3600" baseline="-25000" dirty="0" smtClean="0"/>
              <a:t>2</a:t>
            </a:r>
            <a:endParaRPr lang="pl-PL" sz="3600" dirty="0" smtClean="0"/>
          </a:p>
          <a:p>
            <a:r>
              <a:rPr lang="pl-PL" sz="3600" dirty="0" smtClean="0"/>
              <a:t>CaBr</a:t>
            </a:r>
            <a:r>
              <a:rPr lang="pl-PL" sz="3600" baseline="-25000" dirty="0" smtClean="0"/>
              <a:t>2</a:t>
            </a:r>
            <a:r>
              <a:rPr lang="pl-PL" sz="3600" dirty="0" smtClean="0"/>
              <a:t> + H</a:t>
            </a:r>
            <a:r>
              <a:rPr lang="pl-PL" sz="3600" baseline="-25000" dirty="0" smtClean="0"/>
              <a:t>2</a:t>
            </a:r>
            <a:r>
              <a:rPr lang="pl-PL" sz="3600" dirty="0" smtClean="0"/>
              <a:t>O → </a:t>
            </a:r>
            <a:r>
              <a:rPr lang="pl-PL" sz="3600" dirty="0" err="1" smtClean="0"/>
              <a:t>CaO</a:t>
            </a:r>
            <a:r>
              <a:rPr lang="pl-PL" sz="3600" dirty="0" smtClean="0"/>
              <a:t> + 2HBr</a:t>
            </a:r>
          </a:p>
          <a:p>
            <a:r>
              <a:rPr lang="pt-BR" sz="3600" dirty="0" smtClean="0"/>
              <a:t>3FeBr</a:t>
            </a:r>
            <a:r>
              <a:rPr lang="pl-PL" sz="3600" baseline="-25000" dirty="0" smtClean="0"/>
              <a:t>2</a:t>
            </a:r>
            <a:r>
              <a:rPr lang="pt-BR" sz="3600" dirty="0" smtClean="0"/>
              <a:t> + 4H</a:t>
            </a:r>
            <a:r>
              <a:rPr lang="pl-PL" sz="3600" baseline="-25000" dirty="0" smtClean="0"/>
              <a:t>2</a:t>
            </a:r>
            <a:r>
              <a:rPr lang="pt-BR" sz="3600" dirty="0" smtClean="0"/>
              <a:t>O → Fe</a:t>
            </a:r>
            <a:r>
              <a:rPr lang="pl-PL" sz="3600" baseline="-25000" dirty="0" smtClean="0"/>
              <a:t>3</a:t>
            </a:r>
            <a:r>
              <a:rPr lang="pt-BR" sz="3600" dirty="0" smtClean="0"/>
              <a:t>O</a:t>
            </a:r>
            <a:r>
              <a:rPr lang="pl-PL" sz="3600" baseline="-25000" dirty="0" smtClean="0"/>
              <a:t>4</a:t>
            </a:r>
            <a:r>
              <a:rPr lang="pt-BR" sz="3600" dirty="0" smtClean="0"/>
              <a:t> + 6HBr + H</a:t>
            </a:r>
            <a:r>
              <a:rPr lang="pl-PL" sz="3600" baseline="-25000" dirty="0" smtClean="0"/>
              <a:t>2</a:t>
            </a:r>
            <a:endParaRPr lang="pt-BR" sz="3600" dirty="0" smtClean="0"/>
          </a:p>
          <a:p>
            <a:r>
              <a:rPr lang="pt-BR" sz="3600" dirty="0" smtClean="0"/>
              <a:t>Fe</a:t>
            </a:r>
            <a:r>
              <a:rPr lang="pl-PL" sz="3600" baseline="-25000" dirty="0" smtClean="0"/>
              <a:t>3</a:t>
            </a:r>
            <a:r>
              <a:rPr lang="pt-BR" sz="3600" dirty="0" smtClean="0"/>
              <a:t>O</a:t>
            </a:r>
            <a:r>
              <a:rPr lang="pl-PL" sz="3600" baseline="-25000" dirty="0" smtClean="0"/>
              <a:t>4</a:t>
            </a:r>
            <a:r>
              <a:rPr lang="pt-BR" sz="3600" dirty="0" smtClean="0"/>
              <a:t> + 8HBr → Br</a:t>
            </a:r>
            <a:r>
              <a:rPr lang="pl-PL" sz="3600" baseline="-25000" dirty="0" smtClean="0"/>
              <a:t>2</a:t>
            </a:r>
            <a:r>
              <a:rPr lang="pt-BR" sz="3600" dirty="0" smtClean="0"/>
              <a:t> + 3FeBr</a:t>
            </a:r>
            <a:r>
              <a:rPr lang="pl-PL" sz="3600" baseline="-25000" dirty="0" smtClean="0"/>
              <a:t>2</a:t>
            </a:r>
            <a:r>
              <a:rPr lang="pt-BR" sz="3600" dirty="0" smtClean="0"/>
              <a:t> + 4H</a:t>
            </a:r>
            <a:r>
              <a:rPr lang="pl-PL" sz="3600" baseline="-25000" dirty="0" smtClean="0"/>
              <a:t>2</a:t>
            </a:r>
            <a:r>
              <a:rPr lang="pt-BR" sz="3600" dirty="0" smtClean="0"/>
              <a:t>O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1472" y="485776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Jak widać i w tym procesie produktami końcowymi są wodór </a:t>
            </a:r>
          </a:p>
          <a:p>
            <a:pPr algn="ctr"/>
            <a:r>
              <a:rPr lang="pl-PL" sz="2400" dirty="0" smtClean="0"/>
              <a:t>i woda. Pierwsze trzy reakcje przebiegają w temperaturach odpowiednio 600°C, 750°C i 600°C, ostatnia zaś </a:t>
            </a:r>
          </a:p>
          <a:p>
            <a:pPr algn="ctr"/>
            <a:r>
              <a:rPr lang="pl-PL" sz="2400" dirty="0" smtClean="0"/>
              <a:t>w temperaturze 300°C.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214422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Proces ten polega na wykorzystaniu sekwencji reakcji:</a:t>
            </a:r>
            <a:endParaRPr lang="pl-P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PROTESTY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484784"/>
            <a:ext cx="792088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sz="1800" dirty="0" smtClean="0"/>
              <a:t> </a:t>
            </a:r>
            <a:r>
              <a:rPr lang="pl-PL" dirty="0" smtClean="0"/>
              <a:t>Opisana technologia uzyskiwania wodoru nie wszystkim się podoba i w szczególności protestują tu organizacje ekologiczne, jak zawsze przeciwne wszystkiemu, co jądrowe, a przecież technologia ta ogranicza emisję szkodliwych gazów do atmosfery.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dirty="0" smtClean="0"/>
              <a:t>Naszym zdaniem omówiona technologia ma przyszłość </a:t>
            </a:r>
          </a:p>
          <a:p>
            <a:pPr algn="ctr">
              <a:buNone/>
            </a:pPr>
            <a:r>
              <a:rPr lang="pl-PL" dirty="0" smtClean="0"/>
              <a:t>w XXI wieku. Wodór może stać się </a:t>
            </a:r>
            <a:r>
              <a:rPr lang="pl-PL" b="1" dirty="0" smtClean="0"/>
              <a:t>paliwem przyszłości</a:t>
            </a:r>
            <a:r>
              <a:rPr lang="pl-PL" dirty="0" smtClean="0"/>
              <a:t> , jeśli damy się przekonać, że </a:t>
            </a:r>
            <a:r>
              <a:rPr lang="pl-PL" b="1" dirty="0" smtClean="0"/>
              <a:t>nie jest to zabójczy gaz</a:t>
            </a:r>
            <a:r>
              <a:rPr lang="pl-PL" dirty="0" smtClean="0"/>
              <a:t>, </a:t>
            </a:r>
          </a:p>
          <a:p>
            <a:pPr algn="ctr">
              <a:buNone/>
            </a:pPr>
            <a:r>
              <a:rPr lang="pl-PL" dirty="0" smtClean="0"/>
              <a:t>a bezpieczna substancja, otrzymywana w bezpieczny sposób.</a:t>
            </a:r>
            <a:br>
              <a:rPr lang="pl-PL" dirty="0" smtClean="0"/>
            </a:b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" y="142852"/>
            <a:ext cx="8991600" cy="5937273"/>
          </a:xfrm>
        </p:spPr>
        <p:txBody>
          <a:bodyPr/>
          <a:lstStyle/>
          <a:p>
            <a:pPr>
              <a:buNone/>
            </a:pPr>
            <a:endParaRPr lang="pl-PL" b="1" i="1" dirty="0" smtClean="0"/>
          </a:p>
          <a:p>
            <a:pPr>
              <a:buNone/>
            </a:pPr>
            <a:endParaRPr lang="pl-PL" b="1" i="1" dirty="0" smtClean="0"/>
          </a:p>
          <a:p>
            <a:pPr>
              <a:buNone/>
            </a:pPr>
            <a:endParaRPr lang="pl-PL" b="1" i="1" dirty="0" smtClean="0"/>
          </a:p>
          <a:p>
            <a:pPr>
              <a:buNone/>
            </a:pPr>
            <a:endParaRPr lang="pl-PL" b="1" i="1" dirty="0" smtClean="0"/>
          </a:p>
          <a:p>
            <a:pPr>
              <a:buNone/>
            </a:pPr>
            <a:endParaRPr lang="pl-PL" b="1" i="1" dirty="0" smtClean="0"/>
          </a:p>
          <a:p>
            <a:pPr>
              <a:buNone/>
            </a:pPr>
            <a:r>
              <a:rPr lang="pl-PL" b="1" i="1" dirty="0" smtClean="0"/>
              <a:t>				DZIĘKUJEMY ZA UWAGĘ 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684568" cy="8382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Wodór jako nieproszony gość bywa niebezpieczny czyli Wybuch wodoru w reaktorze jądrowym</a:t>
            </a:r>
            <a:endParaRPr lang="pl-PL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286364"/>
            <a:ext cx="6610850" cy="12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14282" y="1071546"/>
            <a:ext cx="8606190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dirty="0" smtClean="0"/>
          </a:p>
          <a:p>
            <a:pPr algn="just"/>
            <a:r>
              <a:rPr lang="pl-PL" sz="2800" dirty="0" smtClean="0"/>
              <a:t>W elektrowni jądrowej nie ma jako tako wolnego wodoru, ale jest za to woda. </a:t>
            </a:r>
          </a:p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W przypadku wystąpienia awarii, temperatura w rdzeniu wzrasta bardzo wysoko. </a:t>
            </a:r>
          </a:p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Wskutek reakcji pary wodnej z rozżarzonymi koszulkami cyrkonowymi w rdzeniu powstaje wolny wodór H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. 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Wybuch wodoru w </a:t>
            </a:r>
            <a:r>
              <a:rPr lang="pl-PL" dirty="0" err="1" smtClean="0"/>
              <a:t>fukushimie</a:t>
            </a: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572428" cy="505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Wybuch wodoru w </a:t>
            </a:r>
            <a:r>
              <a:rPr lang="pl-PL" dirty="0" err="1" smtClean="0"/>
              <a:t>fukushimie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8777318" cy="49292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   Trzęsienie ziemi i wywołana nim fala tsunami, jakie miało miejsce w Japonii, było zupełnie wyjątkowe. Reaktory BWR w Fukushima jako reaktory stare (projektowane w latach 60. ubiegłego wieku) nie były przewidziane na tego typu okoliczności, nie posiadały m.in. układu rekombinacji wodoru. Reaktory obecnie projektowane są odporne na takie wydarzenia, a co za tym idzie bezpieczne.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         Występowanie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920" y="1214422"/>
            <a:ext cx="8401080" cy="42402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 </a:t>
            </a:r>
          </a:p>
          <a:p>
            <a:pPr algn="ctr">
              <a:buNone/>
            </a:pPr>
            <a:r>
              <a:rPr lang="pl-PL" sz="3000" dirty="0" smtClean="0"/>
              <a:t>Wodór jest najpowszechniej występującym pierwiastkiem we Wszechświecie.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03" r="6098" b="10360"/>
          <a:stretch>
            <a:fillRect/>
          </a:stretch>
        </p:blipFill>
        <p:spPr bwMode="auto">
          <a:xfrm>
            <a:off x="1835696" y="2924944"/>
            <a:ext cx="55007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Występowanie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  W postaci związanej wchodzi w skład wielu związków nieorganicznych oraz związków organicznych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8582513" cy="227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Występowanie wodoru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3000" dirty="0" smtClean="0"/>
              <a:t>W stanie wolnym występuje w postaci cząsteczek dwuatomowych H</a:t>
            </a:r>
            <a:r>
              <a:rPr lang="pl-PL" sz="3000" baseline="-25000" dirty="0" smtClean="0"/>
              <a:t>2.</a:t>
            </a:r>
            <a:r>
              <a:rPr lang="pl-PL" sz="3000" dirty="0" smtClean="0"/>
              <a:t> </a:t>
            </a:r>
          </a:p>
          <a:p>
            <a:pPr>
              <a:buNone/>
            </a:pPr>
            <a:endParaRPr lang="pl-PL" sz="3000" dirty="0" smtClean="0"/>
          </a:p>
          <a:p>
            <a:pPr>
              <a:buNone/>
            </a:pPr>
            <a:r>
              <a:rPr lang="pl-PL" sz="3000" dirty="0" smtClean="0"/>
              <a:t>	</a:t>
            </a:r>
          </a:p>
          <a:p>
            <a:pPr>
              <a:buNone/>
            </a:pPr>
            <a:r>
              <a:rPr lang="pl-PL" sz="3000" dirty="0" smtClean="0"/>
              <a:t>    Na Ziemi w tej postaci występuje w górnej warstwie atmosfery.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365104"/>
            <a:ext cx="4309859" cy="233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27645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zastosowanie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4422"/>
            <a:ext cx="5072066" cy="5643578"/>
          </a:xfrm>
        </p:spPr>
        <p:txBody>
          <a:bodyPr>
            <a:noAutofit/>
          </a:bodyPr>
          <a:lstStyle/>
          <a:p>
            <a:r>
              <a:rPr lang="pl-PL" sz="2300" dirty="0" smtClean="0"/>
              <a:t>Skroplony wodór znalazł zastosowanie jako paliwo w silnikach rakietowych.</a:t>
            </a:r>
          </a:p>
          <a:p>
            <a:pPr>
              <a:buNone/>
            </a:pPr>
            <a:endParaRPr lang="pl-PL" sz="2300" dirty="0" smtClean="0"/>
          </a:p>
          <a:p>
            <a:r>
              <a:rPr lang="pl-PL" sz="2300" dirty="0" smtClean="0"/>
              <a:t> Wodór może również służyć jako paliwo dla silników o spalaniu wewnętrznym (np. silnik spalinowy tłokowy wykorzystywany </a:t>
            </a:r>
          </a:p>
          <a:p>
            <a:pPr>
              <a:buNone/>
            </a:pPr>
            <a:r>
              <a:rPr lang="pl-PL" sz="2300" dirty="0" smtClean="0"/>
              <a:t>	w samochodzie osobowym). </a:t>
            </a:r>
          </a:p>
          <a:p>
            <a:pPr>
              <a:buNone/>
            </a:pPr>
            <a:endParaRPr lang="pl-PL" sz="2300" dirty="0" smtClean="0"/>
          </a:p>
          <a:p>
            <a:r>
              <a:rPr lang="pl-PL" sz="2300" dirty="0" smtClean="0"/>
              <a:t>Wykorzystywany jest także </a:t>
            </a:r>
          </a:p>
          <a:p>
            <a:pPr>
              <a:buNone/>
            </a:pPr>
            <a:r>
              <a:rPr lang="pl-PL" sz="2300" dirty="0" smtClean="0"/>
              <a:t>	w ogniwach paliwowych do generowania prądu elektrycznego.</a:t>
            </a:r>
          </a:p>
          <a:p>
            <a:endParaRPr lang="pl-PL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670540" cy="48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5286380" y="6215082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OGNIWO PALIWOWE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835</Words>
  <Application>Microsoft Office PowerPoint</Application>
  <PresentationFormat>Pokaz na ekranie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Wędrówka</vt:lpstr>
      <vt:lpstr>  ENERGETYKA JĄDROWA   DLA PRODUKCJI WODORU</vt:lpstr>
      <vt:lpstr>Wodór (H, łac. Hydrogenium)</vt:lpstr>
      <vt:lpstr>Wodór jako nieproszony gość bywa niebezpieczny czyli Wybuch wodoru w reaktorze jądrowym</vt:lpstr>
      <vt:lpstr>Wybuch wodoru w fukushimie</vt:lpstr>
      <vt:lpstr>Wybuch wodoru w fukushimie</vt:lpstr>
      <vt:lpstr>          Występowanie wodoru</vt:lpstr>
      <vt:lpstr>Występowanie wodoru</vt:lpstr>
      <vt:lpstr>Występowanie wodoru</vt:lpstr>
      <vt:lpstr>zastosowanie</vt:lpstr>
      <vt:lpstr>zastosowanie</vt:lpstr>
      <vt:lpstr>zastosowanie</vt:lpstr>
      <vt:lpstr>zastosowanie</vt:lpstr>
      <vt:lpstr>Wodór jako paliwo przyszłości</vt:lpstr>
      <vt:lpstr>Wydajne źródła energii dla produkcji wodoru</vt:lpstr>
      <vt:lpstr>Reaktory  wysokotemperaturowe</vt:lpstr>
      <vt:lpstr>Slajd 16</vt:lpstr>
      <vt:lpstr>Problem z transportem wodoru na dalsze odległości</vt:lpstr>
      <vt:lpstr>Scenariusz wykorzystania energii jądrowej dla produkcji wodoru</vt:lpstr>
      <vt:lpstr>Scenariusz wykorzystania energii jądrowej dla produkcji wodoru</vt:lpstr>
      <vt:lpstr>Scenariusz wykorzystania energii jądrowej dla produkcji wodoru</vt:lpstr>
      <vt:lpstr>Scenariusz wykorzystania energii jądrowej dla produkcji wodoru</vt:lpstr>
      <vt:lpstr>Proces termochemiczny do produkcji wodoru</vt:lpstr>
      <vt:lpstr>Cykl jodowo - siarkowy</vt:lpstr>
      <vt:lpstr>Proces ut-3</vt:lpstr>
      <vt:lpstr>PROTESTY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ENERGETYKA JĄDROWA   DLA PRODUKCJI WODORU</dc:title>
  <dc:creator>stanek</dc:creator>
  <cp:lastModifiedBy>Anka</cp:lastModifiedBy>
  <cp:revision>54</cp:revision>
  <dcterms:created xsi:type="dcterms:W3CDTF">2002-12-31T23:14:31Z</dcterms:created>
  <dcterms:modified xsi:type="dcterms:W3CDTF">2011-05-24T15:05:30Z</dcterms:modified>
</cp:coreProperties>
</file>